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8288000" cy="10287000"/>
  <p:notesSz cx="6858000" cy="9144000"/>
  <p:embeddedFontLst>
    <p:embeddedFont>
      <p:font typeface="Archivo Black" panose="020B0604020202020204" charset="0"/>
      <p:regular r:id="rId9"/>
    </p:embeddedFon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Montserrat Classic" panose="020B0604020202020204" charset="0"/>
      <p:regular r:id="rId14"/>
    </p:embeddedFont>
    <p:embeddedFont>
      <p:font typeface="Montserrat Classic Bold" panose="020B0604020202020204" charset="0"/>
      <p:regular r:id="rId15"/>
    </p:embeddedFont>
    <p:embeddedFont>
      <p:font typeface="Montserrat Light" panose="00000400000000000000" pitchFamily="2" charset="0"/>
      <p:regular r:id="rId16"/>
    </p:embeddedFont>
    <p:embeddedFont>
      <p:font typeface="Montserrat Light Bold" panose="020B0604020202020204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778" y="10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10" Type="http://schemas.openxmlformats.org/officeDocument/2006/relationships/font" Target="fonts/font2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10" Type="http://schemas.openxmlformats.org/officeDocument/2006/relationships/image" Target="../media/image34.svg"/><Relationship Id="rId4" Type="http://schemas.openxmlformats.org/officeDocument/2006/relationships/image" Target="../media/image28.sv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pn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12" Type="http://schemas.openxmlformats.org/officeDocument/2006/relationships/image" Target="../media/image4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11" Type="http://schemas.openxmlformats.org/officeDocument/2006/relationships/image" Target="../media/image44.jpe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Relationship Id="rId14" Type="http://schemas.openxmlformats.org/officeDocument/2006/relationships/image" Target="../media/image4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-4521330">
            <a:off x="4522202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87363"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5"/>
              <a:stretch>
                <a:fillRect l="-9783" r="-978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028700" y="3499933"/>
            <a:ext cx="11055339" cy="3588846"/>
            <a:chOff x="0" y="0"/>
            <a:chExt cx="2911694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911694" cy="945211"/>
            </a:xfrm>
            <a:custGeom>
              <a:avLst/>
              <a:gdLst/>
              <a:ahLst/>
              <a:cxnLst/>
              <a:rect l="l" t="t" r="r" b="b"/>
              <a:pathLst>
                <a:path w="2911694" h="945211">
                  <a:moveTo>
                    <a:pt x="0" y="0"/>
                  </a:moveTo>
                  <a:lnTo>
                    <a:pt x="2911694" y="0"/>
                  </a:lnTo>
                  <a:lnTo>
                    <a:pt x="2911694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911694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28700" y="3599105"/>
            <a:ext cx="11055339" cy="210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>
                <a:solidFill>
                  <a:srgbClr val="FFFFFF"/>
                </a:solidFill>
                <a:latin typeface="Archivo Black"/>
              </a:rPr>
              <a:t>SWIFTROOM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98556" y="5603868"/>
            <a:ext cx="7345101" cy="893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>
                <a:solidFill>
                  <a:srgbClr val="FFFFFF"/>
                </a:solidFill>
                <a:latin typeface="Archivo Black"/>
              </a:rPr>
              <a:t>ALLOCATOR</a:t>
            </a:r>
          </a:p>
        </p:txBody>
      </p:sp>
      <p:sp>
        <p:nvSpPr>
          <p:cNvPr id="12" name="Freeform 12"/>
          <p:cNvSpPr/>
          <p:nvPr/>
        </p:nvSpPr>
        <p:spPr>
          <a:xfrm>
            <a:off x="8966688" y="5512242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7" y="0"/>
                </a:lnTo>
                <a:lnTo>
                  <a:pt x="1245837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94480" y="4153538"/>
            <a:ext cx="736150" cy="889526"/>
            <a:chOff x="0" y="-66675"/>
            <a:chExt cx="193883" cy="234278"/>
          </a:xfrm>
        </p:grpSpPr>
        <p:sp>
          <p:nvSpPr>
            <p:cNvPr id="7" name="Freeform 7"/>
            <p:cNvSpPr/>
            <p:nvPr/>
          </p:nvSpPr>
          <p:spPr>
            <a:xfrm>
              <a:off x="0" y="-64577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66675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67202"/>
            <a:ext cx="6346855" cy="113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Allowing the customers to be able to book a room in simple steps and according to their preference.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>
                <a:solidFill>
                  <a:srgbClr val="FFFFFF"/>
                </a:solidFill>
                <a:latin typeface="Archivo Black"/>
              </a:rPr>
              <a:t>GOALS AND OBJECTIVES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94480" y="5768494"/>
            <a:ext cx="736150" cy="915978"/>
            <a:chOff x="0" y="-66675"/>
            <a:chExt cx="193883" cy="241245"/>
          </a:xfrm>
        </p:grpSpPr>
        <p:sp>
          <p:nvSpPr>
            <p:cNvPr id="32" name="Freeform 32"/>
            <p:cNvSpPr/>
            <p:nvPr/>
          </p:nvSpPr>
          <p:spPr>
            <a:xfrm>
              <a:off x="0" y="-6574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66675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Montserrat Classic Bold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89046" y="5768494"/>
            <a:ext cx="6346855" cy="1130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Allowing the admin to monitor the rooms and students in the hostel and their data with ease.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794480" y="7351706"/>
            <a:ext cx="751835" cy="915978"/>
            <a:chOff x="0" y="-63077"/>
            <a:chExt cx="198014" cy="241245"/>
          </a:xfrm>
        </p:grpSpPr>
        <p:sp>
          <p:nvSpPr>
            <p:cNvPr id="36" name="Freeform 36"/>
            <p:cNvSpPr/>
            <p:nvPr/>
          </p:nvSpPr>
          <p:spPr>
            <a:xfrm>
              <a:off x="4131" y="-63077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0" y="-63077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 dirty="0">
                  <a:solidFill>
                    <a:srgbClr val="FFFFFF"/>
                  </a:solidFill>
                  <a:latin typeface="Montserrat Classic Bold"/>
                </a:rPr>
                <a:t>03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689046" y="7344608"/>
            <a:ext cx="6346855" cy="15115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just">
              <a:lnSpc>
                <a:spcPts val="3050"/>
              </a:lnSpc>
              <a:spcBef>
                <a:spcPct val="0"/>
              </a:spcBef>
            </a:pPr>
            <a:r>
              <a:rPr lang="en-US" sz="2210" spc="216">
                <a:solidFill>
                  <a:srgbClr val="231F20"/>
                </a:solidFill>
                <a:latin typeface="Montserrat Light"/>
              </a:rPr>
              <a:t>Making the process of booking, changing or leaving the room smooth and streamline the process for everyone invloved.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38888" b="-38888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773224" y="3119178"/>
            <a:ext cx="6858833" cy="2024322"/>
            <a:chOff x="0" y="0"/>
            <a:chExt cx="2341163" cy="69097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341163" cy="690973"/>
            </a:xfrm>
            <a:custGeom>
              <a:avLst/>
              <a:gdLst/>
              <a:ahLst/>
              <a:cxnLst/>
              <a:rect l="l" t="t" r="r" b="b"/>
              <a:pathLst>
                <a:path w="2341163" h="690973">
                  <a:moveTo>
                    <a:pt x="12416" y="0"/>
                  </a:moveTo>
                  <a:lnTo>
                    <a:pt x="2328747" y="0"/>
                  </a:lnTo>
                  <a:cubicBezTo>
                    <a:pt x="2332040" y="0"/>
                    <a:pt x="2335198" y="1308"/>
                    <a:pt x="2337526" y="3637"/>
                  </a:cubicBezTo>
                  <a:cubicBezTo>
                    <a:pt x="2339855" y="5965"/>
                    <a:pt x="2341163" y="9123"/>
                    <a:pt x="2341163" y="12416"/>
                  </a:cubicBezTo>
                  <a:lnTo>
                    <a:pt x="2341163" y="678557"/>
                  </a:lnTo>
                  <a:cubicBezTo>
                    <a:pt x="2341163" y="681850"/>
                    <a:pt x="2339855" y="685008"/>
                    <a:pt x="2337526" y="687336"/>
                  </a:cubicBezTo>
                  <a:cubicBezTo>
                    <a:pt x="2335198" y="689665"/>
                    <a:pt x="2332040" y="690973"/>
                    <a:pt x="2328747" y="690973"/>
                  </a:cubicBezTo>
                  <a:lnTo>
                    <a:pt x="12416" y="690973"/>
                  </a:lnTo>
                  <a:cubicBezTo>
                    <a:pt x="5559" y="690973"/>
                    <a:pt x="0" y="685414"/>
                    <a:pt x="0" y="678557"/>
                  </a:cubicBezTo>
                  <a:lnTo>
                    <a:pt x="0" y="12416"/>
                  </a:lnTo>
                  <a:cubicBezTo>
                    <a:pt x="0" y="9123"/>
                    <a:pt x="1308" y="5965"/>
                    <a:pt x="3637" y="3637"/>
                  </a:cubicBezTo>
                  <a:cubicBezTo>
                    <a:pt x="5965" y="1308"/>
                    <a:pt x="9123" y="0"/>
                    <a:pt x="12416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341163" cy="7195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0775" y="1139535"/>
            <a:ext cx="7238899" cy="1033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8360"/>
              </a:lnSpc>
              <a:spcBef>
                <a:spcPct val="0"/>
              </a:spcBef>
            </a:pPr>
            <a:r>
              <a:rPr lang="en-US" sz="6058" u="none" strike="noStrike" spc="212">
                <a:solidFill>
                  <a:srgbClr val="010101"/>
                </a:solidFill>
                <a:latin typeface="Archivo Black"/>
              </a:rPr>
              <a:t>CONCEPT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011286" y="3301352"/>
            <a:ext cx="5524573" cy="1621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91"/>
              </a:lnSpc>
            </a:pPr>
            <a:r>
              <a:rPr lang="en-US" sz="2385" spc="233">
                <a:solidFill>
                  <a:srgbClr val="F2F4F5"/>
                </a:solidFill>
                <a:latin typeface="Montserrat Light"/>
              </a:rPr>
              <a:t>Swift Room Allocator is a room allotment system which enables a customer to easily choose their room.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223628" y="6214962"/>
            <a:ext cx="6677255" cy="2004117"/>
            <a:chOff x="0" y="0"/>
            <a:chExt cx="2279184" cy="684076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79184" cy="684076"/>
            </a:xfrm>
            <a:custGeom>
              <a:avLst/>
              <a:gdLst/>
              <a:ahLst/>
              <a:cxnLst/>
              <a:rect l="l" t="t" r="r" b="b"/>
              <a:pathLst>
                <a:path w="2279184" h="684076">
                  <a:moveTo>
                    <a:pt x="12754" y="0"/>
                  </a:moveTo>
                  <a:lnTo>
                    <a:pt x="2266430" y="0"/>
                  </a:lnTo>
                  <a:cubicBezTo>
                    <a:pt x="2269813" y="0"/>
                    <a:pt x="2273057" y="1344"/>
                    <a:pt x="2275449" y="3736"/>
                  </a:cubicBezTo>
                  <a:cubicBezTo>
                    <a:pt x="2277840" y="6127"/>
                    <a:pt x="2279184" y="9371"/>
                    <a:pt x="2279184" y="12754"/>
                  </a:cubicBezTo>
                  <a:lnTo>
                    <a:pt x="2279184" y="671322"/>
                  </a:lnTo>
                  <a:cubicBezTo>
                    <a:pt x="2279184" y="674705"/>
                    <a:pt x="2277840" y="677949"/>
                    <a:pt x="2275449" y="680341"/>
                  </a:cubicBezTo>
                  <a:cubicBezTo>
                    <a:pt x="2273057" y="682733"/>
                    <a:pt x="2269813" y="684076"/>
                    <a:pt x="2266430" y="684076"/>
                  </a:cubicBezTo>
                  <a:lnTo>
                    <a:pt x="12754" y="684076"/>
                  </a:lnTo>
                  <a:cubicBezTo>
                    <a:pt x="9371" y="684076"/>
                    <a:pt x="6127" y="682733"/>
                    <a:pt x="3736" y="680341"/>
                  </a:cubicBezTo>
                  <a:cubicBezTo>
                    <a:pt x="1344" y="677949"/>
                    <a:pt x="0" y="674705"/>
                    <a:pt x="0" y="671322"/>
                  </a:cubicBezTo>
                  <a:lnTo>
                    <a:pt x="0" y="12754"/>
                  </a:lnTo>
                  <a:cubicBezTo>
                    <a:pt x="0" y="9371"/>
                    <a:pt x="1344" y="6127"/>
                    <a:pt x="3736" y="3736"/>
                  </a:cubicBezTo>
                  <a:cubicBezTo>
                    <a:pt x="6127" y="1344"/>
                    <a:pt x="9371" y="0"/>
                    <a:pt x="12754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279184" cy="703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33010" y="6214962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414245" y="6306346"/>
            <a:ext cx="5168301" cy="1815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8"/>
              </a:lnSpc>
            </a:pPr>
            <a:r>
              <a:rPr lang="en-US" sz="2644" spc="259">
                <a:solidFill>
                  <a:srgbClr val="F2F4F5"/>
                </a:solidFill>
                <a:latin typeface="Montserrat Light"/>
              </a:rPr>
              <a:t>It gives the customer features to ease the process and allow them to get desired room.</a:t>
            </a:r>
          </a:p>
        </p:txBody>
      </p:sp>
      <p:sp>
        <p:nvSpPr>
          <p:cNvPr id="22" name="Freeform 22"/>
          <p:cNvSpPr/>
          <p:nvPr/>
        </p:nvSpPr>
        <p:spPr>
          <a:xfrm>
            <a:off x="8279957" y="3588299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1" y="0"/>
                </a:lnTo>
                <a:lnTo>
                  <a:pt x="893041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6733363" y="6703138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18" b="-108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55727" y="7409549"/>
            <a:ext cx="3189627" cy="8229600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62700" y="6172200"/>
            <a:ext cx="3189627" cy="8229600"/>
            <a:chOff x="0" y="0"/>
            <a:chExt cx="84006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69673" y="4761565"/>
            <a:ext cx="3189627" cy="8229600"/>
            <a:chOff x="0" y="0"/>
            <a:chExt cx="84006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045" y="1988135"/>
            <a:ext cx="8616655" cy="1894371"/>
            <a:chOff x="0" y="0"/>
            <a:chExt cx="2269407" cy="49892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498929"/>
            </a:xfrm>
            <a:custGeom>
              <a:avLst/>
              <a:gdLst/>
              <a:ahLst/>
              <a:cxnLst/>
              <a:rect l="l" t="t" r="r" b="b"/>
              <a:pathLst>
                <a:path w="2269407" h="498929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476467"/>
                  </a:lnTo>
                  <a:cubicBezTo>
                    <a:pt x="2269407" y="488872"/>
                    <a:pt x="2259350" y="498929"/>
                    <a:pt x="2246945" y="498929"/>
                  </a:cubicBezTo>
                  <a:lnTo>
                    <a:pt x="22462" y="498929"/>
                  </a:lnTo>
                  <a:cubicBezTo>
                    <a:pt x="10057" y="498929"/>
                    <a:pt x="0" y="488872"/>
                    <a:pt x="0" y="476467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269407" cy="51797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08006" y="2499940"/>
            <a:ext cx="7692734" cy="84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spc="173">
                <a:solidFill>
                  <a:srgbClr val="010101"/>
                </a:solidFill>
                <a:latin typeface="Archivo Black"/>
              </a:rPr>
              <a:t>FUNCTIONALITIES</a:t>
            </a:r>
          </a:p>
        </p:txBody>
      </p:sp>
      <p:sp>
        <p:nvSpPr>
          <p:cNvPr id="16" name="Freeform 16"/>
          <p:cNvSpPr/>
          <p:nvPr/>
        </p:nvSpPr>
        <p:spPr>
          <a:xfrm>
            <a:off x="7466432" y="8876365"/>
            <a:ext cx="1105276" cy="1327297"/>
          </a:xfrm>
          <a:custGeom>
            <a:avLst/>
            <a:gdLst/>
            <a:ahLst/>
            <a:cxnLst/>
            <a:rect l="l" t="t" r="r" b="b"/>
            <a:pathLst>
              <a:path w="1105276" h="1327297">
                <a:moveTo>
                  <a:pt x="0" y="0"/>
                </a:moveTo>
                <a:lnTo>
                  <a:pt x="1105277" y="0"/>
                </a:lnTo>
                <a:lnTo>
                  <a:pt x="1105277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6613767" y="7674470"/>
            <a:ext cx="2810608" cy="10635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22"/>
              </a:lnSpc>
            </a:pPr>
            <a:r>
              <a:rPr lang="en-US" sz="3059" spc="42">
                <a:solidFill>
                  <a:srgbClr val="040506"/>
                </a:solidFill>
                <a:latin typeface="Montserrat Classic"/>
              </a:rPr>
              <a:t>Fast and Easy to use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542800" y="6448280"/>
            <a:ext cx="2629427" cy="20468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084"/>
              </a:lnSpc>
              <a:spcBef>
                <a:spcPct val="0"/>
              </a:spcBef>
            </a:pPr>
            <a:r>
              <a:rPr lang="en-US" sz="2959" spc="41">
                <a:solidFill>
                  <a:srgbClr val="040506"/>
                </a:solidFill>
                <a:latin typeface="Montserrat Classic"/>
              </a:rPr>
              <a:t>Multiple Actions for both User and Admin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349773" y="5086350"/>
            <a:ext cx="2629427" cy="3354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498"/>
              </a:lnSpc>
              <a:spcBef>
                <a:spcPct val="0"/>
              </a:spcBef>
            </a:pPr>
            <a:r>
              <a:rPr lang="en-US" sz="3259" spc="45">
                <a:solidFill>
                  <a:srgbClr val="040506"/>
                </a:solidFill>
                <a:latin typeface="Montserrat Classic"/>
              </a:rPr>
              <a:t>Searching Room using different filters to get desired rooms</a:t>
            </a:r>
          </a:p>
        </p:txBody>
      </p:sp>
      <p:sp>
        <p:nvSpPr>
          <p:cNvPr id="20" name="Freeform 20"/>
          <p:cNvSpPr/>
          <p:nvPr/>
        </p:nvSpPr>
        <p:spPr>
          <a:xfrm>
            <a:off x="11281455" y="8806605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5042209" y="8806605"/>
            <a:ext cx="1244554" cy="1262924"/>
          </a:xfrm>
          <a:custGeom>
            <a:avLst/>
            <a:gdLst/>
            <a:ahLst/>
            <a:cxnLst/>
            <a:rect l="l" t="t" r="r" b="b"/>
            <a:pathLst>
              <a:path w="1244554" h="1262924">
                <a:moveTo>
                  <a:pt x="0" y="0"/>
                </a:moveTo>
                <a:lnTo>
                  <a:pt x="1244554" y="0"/>
                </a:lnTo>
                <a:lnTo>
                  <a:pt x="1244554" y="1262924"/>
                </a:lnTo>
                <a:lnTo>
                  <a:pt x="0" y="126292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0818" b="-108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4706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86100" cy="4784036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95914" y="5528564"/>
            <a:ext cx="3086100" cy="571195"/>
            <a:chOff x="0" y="0"/>
            <a:chExt cx="812800" cy="15043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50438"/>
            </a:xfrm>
            <a:custGeom>
              <a:avLst/>
              <a:gdLst/>
              <a:ahLst/>
              <a:cxnLst/>
              <a:rect l="l" t="t" r="r" b="b"/>
              <a:pathLst>
                <a:path w="812800" h="150438">
                  <a:moveTo>
                    <a:pt x="0" y="0"/>
                  </a:moveTo>
                  <a:lnTo>
                    <a:pt x="812800" y="0"/>
                  </a:lnTo>
                  <a:lnTo>
                    <a:pt x="812800" y="150438"/>
                  </a:lnTo>
                  <a:lnTo>
                    <a:pt x="0" y="1504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169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FFFFFF"/>
                  </a:solidFill>
                  <a:latin typeface="Montserrat Classic"/>
                </a:rPr>
                <a:t>Book Room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00738" y="3603602"/>
            <a:ext cx="3086100" cy="4784036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00738" y="5528564"/>
            <a:ext cx="3086100" cy="571195"/>
            <a:chOff x="0" y="0"/>
            <a:chExt cx="812800" cy="15043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50438"/>
            </a:xfrm>
            <a:custGeom>
              <a:avLst/>
              <a:gdLst/>
              <a:ahLst/>
              <a:cxnLst/>
              <a:rect l="l" t="t" r="r" b="b"/>
              <a:pathLst>
                <a:path w="812800" h="150438">
                  <a:moveTo>
                    <a:pt x="0" y="0"/>
                  </a:moveTo>
                  <a:lnTo>
                    <a:pt x="812800" y="0"/>
                  </a:lnTo>
                  <a:lnTo>
                    <a:pt x="812800" y="150438"/>
                  </a:lnTo>
                  <a:lnTo>
                    <a:pt x="0" y="1504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169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FFFFFF"/>
                  </a:solidFill>
                  <a:latin typeface="Montserrat Classic"/>
                </a:rPr>
                <a:t>Change Room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01162" y="3603602"/>
            <a:ext cx="3086100" cy="4784036"/>
            <a:chOff x="0" y="0"/>
            <a:chExt cx="812800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1162" y="5528564"/>
            <a:ext cx="3086100" cy="571195"/>
            <a:chOff x="0" y="0"/>
            <a:chExt cx="812800" cy="150438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50438"/>
            </a:xfrm>
            <a:custGeom>
              <a:avLst/>
              <a:gdLst/>
              <a:ahLst/>
              <a:cxnLst/>
              <a:rect l="l" t="t" r="r" b="b"/>
              <a:pathLst>
                <a:path w="812800" h="150438">
                  <a:moveTo>
                    <a:pt x="0" y="0"/>
                  </a:moveTo>
                  <a:lnTo>
                    <a:pt x="812800" y="0"/>
                  </a:lnTo>
                  <a:lnTo>
                    <a:pt x="812800" y="150438"/>
                  </a:lnTo>
                  <a:lnTo>
                    <a:pt x="0" y="1504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169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FFFFFF"/>
                  </a:solidFill>
                  <a:latin typeface="Montserrat Classic"/>
                </a:rPr>
                <a:t>Leave Room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05986" y="3603602"/>
            <a:ext cx="3086100" cy="4784036"/>
            <a:chOff x="0" y="0"/>
            <a:chExt cx="812800" cy="12599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05986" y="5528564"/>
            <a:ext cx="3086100" cy="571195"/>
            <a:chOff x="0" y="0"/>
            <a:chExt cx="812800" cy="150438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50438"/>
            </a:xfrm>
            <a:custGeom>
              <a:avLst/>
              <a:gdLst/>
              <a:ahLst/>
              <a:cxnLst/>
              <a:rect l="l" t="t" r="r" b="b"/>
              <a:pathLst>
                <a:path w="812800" h="150438">
                  <a:moveTo>
                    <a:pt x="0" y="0"/>
                  </a:moveTo>
                  <a:lnTo>
                    <a:pt x="812800" y="0"/>
                  </a:lnTo>
                  <a:lnTo>
                    <a:pt x="812800" y="150438"/>
                  </a:lnTo>
                  <a:lnTo>
                    <a:pt x="0" y="15043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1694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379"/>
                </a:lnSpc>
              </a:pPr>
              <a:r>
                <a:rPr lang="en-US" sz="2599">
                  <a:solidFill>
                    <a:srgbClr val="FFFFFF"/>
                  </a:solidFill>
                  <a:latin typeface="Montserrat Classic"/>
                </a:rPr>
                <a:t>Admin Login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spc="37">
                <a:solidFill>
                  <a:srgbClr val="010101"/>
                </a:solidFill>
                <a:latin typeface="Archivo Black"/>
              </a:rPr>
              <a:t>FEATURES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77912" y="6194163"/>
            <a:ext cx="2722103" cy="20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Montserrat Light"/>
              </a:rPr>
              <a:t>Book your desired room according to your  personal preference.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80537" y="6149776"/>
            <a:ext cx="2722103" cy="198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8"/>
              </a:lnSpc>
              <a:spcBef>
                <a:spcPct val="0"/>
              </a:spcBef>
            </a:pPr>
            <a:r>
              <a:rPr lang="en-US" sz="2310" spc="226">
                <a:solidFill>
                  <a:srgbClr val="231F20"/>
                </a:solidFill>
                <a:latin typeface="Montserrat Light"/>
              </a:rPr>
              <a:t>Change your room if facing any problem without any inconvenience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82138" y="6149776"/>
            <a:ext cx="2722103" cy="198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188"/>
              </a:lnSpc>
              <a:spcBef>
                <a:spcPct val="0"/>
              </a:spcBef>
            </a:pPr>
            <a:r>
              <a:rPr lang="en-US" sz="2310" spc="226">
                <a:solidFill>
                  <a:srgbClr val="231F20"/>
                </a:solidFill>
                <a:latin typeface="Montserrat Light"/>
              </a:rPr>
              <a:t>Leave booked room without going through lots and lots of paperwork.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41182" y="6149776"/>
            <a:ext cx="2722103" cy="20784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26"/>
              </a:lnSpc>
              <a:spcBef>
                <a:spcPct val="0"/>
              </a:spcBef>
            </a:pPr>
            <a:r>
              <a:rPr lang="en-US" sz="2410" spc="236">
                <a:solidFill>
                  <a:srgbClr val="231F20"/>
                </a:solidFill>
                <a:latin typeface="Montserrat Light"/>
              </a:rPr>
              <a:t>Admin can view all the info about both rooms and students.</a:t>
            </a:r>
          </a:p>
        </p:txBody>
      </p:sp>
      <p:sp>
        <p:nvSpPr>
          <p:cNvPr id="35" name="Freeform 35"/>
          <p:cNvSpPr/>
          <p:nvPr/>
        </p:nvSpPr>
        <p:spPr>
          <a:xfrm>
            <a:off x="13807446" y="4165193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026080" y="4182701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6917860" y="4162765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8" y="0"/>
                </a:lnTo>
                <a:lnTo>
                  <a:pt x="964078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3402421" y="4079638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1" y="0"/>
                </a:lnTo>
                <a:lnTo>
                  <a:pt x="1079091" y="1061434"/>
                </a:lnTo>
                <a:lnTo>
                  <a:pt x="0" y="10614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7000"/>
            </a:xfrm>
            <a:custGeom>
              <a:avLst/>
              <a:gdLst/>
              <a:ahLst/>
              <a:cxnLst/>
              <a:rect l="l" t="t" r="r" b="b"/>
              <a:pathLst>
                <a:path w="8585708" h="10287000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9" y="485521"/>
                    <a:pt x="8382635" y="911225"/>
                    <a:pt x="8287258" y="1337056"/>
                  </a:cubicBezTo>
                  <a:cubicBezTo>
                    <a:pt x="8146288" y="1966722"/>
                    <a:pt x="8005699" y="2596388"/>
                    <a:pt x="7864601" y="3225927"/>
                  </a:cubicBezTo>
                  <a:cubicBezTo>
                    <a:pt x="7691247" y="3999103"/>
                    <a:pt x="7517384" y="4772152"/>
                    <a:pt x="7344028" y="5545328"/>
                  </a:cubicBezTo>
                  <a:cubicBezTo>
                    <a:pt x="7194676" y="6211443"/>
                    <a:pt x="7045578" y="6877558"/>
                    <a:pt x="6896353" y="7543800"/>
                  </a:cubicBezTo>
                  <a:cubicBezTo>
                    <a:pt x="6765289" y="8129016"/>
                    <a:pt x="6634480" y="8714105"/>
                    <a:pt x="6503162" y="9299194"/>
                  </a:cubicBezTo>
                  <a:cubicBezTo>
                    <a:pt x="6429375" y="9628251"/>
                    <a:pt x="6354953" y="9957181"/>
                    <a:pt x="6280785" y="10286238"/>
                  </a:cubicBezTo>
                  <a:cubicBezTo>
                    <a:pt x="4199382" y="10286238"/>
                    <a:pt x="2118106" y="10286111"/>
                    <a:pt x="36830" y="10287000"/>
                  </a:cubicBezTo>
                  <a:cubicBezTo>
                    <a:pt x="6731" y="10287000"/>
                    <a:pt x="0" y="10280269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7557" r="-37557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683558" y="984829"/>
            <a:ext cx="9870338" cy="8273471"/>
            <a:chOff x="0" y="0"/>
            <a:chExt cx="2599595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9595" cy="2179021"/>
            </a:xfrm>
            <a:custGeom>
              <a:avLst/>
              <a:gdLst/>
              <a:ahLst/>
              <a:cxnLst/>
              <a:rect l="l" t="t" r="r" b="b"/>
              <a:pathLst>
                <a:path w="2599595" h="2179021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7991617" y="1593771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>
                <a:solidFill>
                  <a:srgbClr val="010101"/>
                </a:solidFill>
                <a:latin typeface="Archivo Black"/>
              </a:rPr>
              <a:t>OUR TEAM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912032" y="3166831"/>
            <a:ext cx="2950044" cy="51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2"/>
              </a:lnSpc>
            </a:pPr>
            <a:r>
              <a:rPr lang="en-US" sz="3016" spc="-60">
                <a:solidFill>
                  <a:srgbClr val="010101"/>
                </a:solidFill>
                <a:latin typeface="Montserrat Light Bold"/>
              </a:rPr>
              <a:t>Madhav Goyal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12032" y="4749897"/>
            <a:ext cx="2706695" cy="51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2"/>
              </a:lnSpc>
            </a:pPr>
            <a:r>
              <a:rPr lang="en-US" sz="3016" spc="-60">
                <a:solidFill>
                  <a:srgbClr val="010101"/>
                </a:solidFill>
                <a:latin typeface="Montserrat Light Bold"/>
              </a:rPr>
              <a:t>Pranav Saluja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991617" y="6330651"/>
            <a:ext cx="2706695" cy="5139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2"/>
              </a:lnSpc>
            </a:pPr>
            <a:r>
              <a:rPr lang="en-US" sz="3016" spc="-60">
                <a:solidFill>
                  <a:srgbClr val="010101"/>
                </a:solidFill>
                <a:latin typeface="Montserrat Light Bold"/>
              </a:rPr>
              <a:t>Umesh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10" r="-10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10" r="-10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0" cy="6350000"/>
            </a:xfrm>
            <a:custGeom>
              <a:avLst/>
              <a:gdLst/>
              <a:ahLst/>
              <a:cxnLst/>
              <a:rect l="l" t="t" r="r" b="b"/>
              <a:pathLst>
                <a:path w="11287760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0" y="0"/>
                    <a:pt x="11287760" y="234950"/>
                    <a:pt x="11287760" y="525780"/>
                  </a:cubicBezTo>
                  <a:lnTo>
                    <a:pt x="11287760" y="5822950"/>
                  </a:lnTo>
                  <a:cubicBezTo>
                    <a:pt x="11287760" y="6113780"/>
                    <a:pt x="11052810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38897" b="-38897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1025" y="4635815"/>
            <a:ext cx="6229167" cy="192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u="none" strike="noStrike">
                <a:solidFill>
                  <a:srgbClr val="FFFFFF"/>
                </a:solidFill>
                <a:latin typeface="Archivo Black"/>
              </a:rPr>
              <a:t>THANK'S FOR WATCHING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10" r="-10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10" r="-10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9" name="Group 19"/>
          <p:cNvGrpSpPr/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l="-10" r="-10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10" r="-10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5" name="Group 25"/>
          <p:cNvGrpSpPr/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10" r="-10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10" r="-10"/>
              </a:stretch>
            </a:blipFill>
          </p:spPr>
        </p:sp>
      </p:grpSp>
      <p:grpSp>
        <p:nvGrpSpPr>
          <p:cNvPr id="30" name="Group 30"/>
          <p:cNvGrpSpPr/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10" r="-10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012690" y="1579392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419761" y="2659629"/>
            <a:ext cx="2586555" cy="476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spc="-61">
                <a:solidFill>
                  <a:srgbClr val="040506"/>
                </a:solidFill>
                <a:latin typeface="Montserrat Classic Bold"/>
              </a:rPr>
              <a:t>SWIFTROOM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187</Words>
  <Application>Microsoft Office PowerPoint</Application>
  <PresentationFormat>Custom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Calibri</vt:lpstr>
      <vt:lpstr>Arial</vt:lpstr>
      <vt:lpstr>Montserrat Light Bold</vt:lpstr>
      <vt:lpstr>Montserrat Classic</vt:lpstr>
      <vt:lpstr>Montserrat Light</vt:lpstr>
      <vt:lpstr>Archivo Black</vt:lpstr>
      <vt:lpstr>Montserrat Classic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cp:lastModifiedBy>Pranav Saluja</cp:lastModifiedBy>
  <cp:revision>2</cp:revision>
  <dcterms:created xsi:type="dcterms:W3CDTF">2006-08-16T00:00:00Z</dcterms:created>
  <dcterms:modified xsi:type="dcterms:W3CDTF">2023-12-07T20:06:51Z</dcterms:modified>
  <dc:identifier>DAF2UlzfX9c</dc:identifier>
</cp:coreProperties>
</file>